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7" r:id="rId14"/>
    <p:sldId id="271" r:id="rId15"/>
    <p:sldId id="269" r:id="rId16"/>
    <p:sldId id="295" r:id="rId17"/>
    <p:sldId id="288" r:id="rId18"/>
    <p:sldId id="287" r:id="rId19"/>
    <p:sldId id="289" r:id="rId20"/>
    <p:sldId id="302" r:id="rId21"/>
    <p:sldId id="296" r:id="rId22"/>
    <p:sldId id="290" r:id="rId23"/>
    <p:sldId id="299" r:id="rId24"/>
    <p:sldId id="297" r:id="rId25"/>
    <p:sldId id="275" r:id="rId26"/>
    <p:sldId id="291" r:id="rId27"/>
    <p:sldId id="276" r:id="rId28"/>
    <p:sldId id="278" r:id="rId29"/>
    <p:sldId id="300" r:id="rId30"/>
    <p:sldId id="301" r:id="rId31"/>
    <p:sldId id="284" r:id="rId32"/>
    <p:sldId id="277" r:id="rId33"/>
    <p:sldId id="303" r:id="rId34"/>
  </p:sldIdLst>
  <p:sldSz cx="18288000" cy="10287000"/>
  <p:notesSz cx="6858000" cy="9144000"/>
  <p:embeddedFontLst>
    <p:embeddedFont>
      <p:font typeface="Akzidenz-Grotesk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arkinsans" pitchFamily="2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87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arkinsans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arkinsans" pitchFamily="2" charset="0"/>
              </a:defRPr>
            </a:lvl1pPr>
          </a:lstStyle>
          <a:p>
            <a:fld id="{5FE61E63-9885-4B0E-A0AD-6C040A64C39E}" type="datetimeFigureOut">
              <a:rPr lang="fr-FR" smtClean="0"/>
              <a:pPr/>
              <a:t>24/05/2025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arkinsans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arkinsans" pitchFamily="2" charset="0"/>
              </a:defRPr>
            </a:lvl1pPr>
          </a:lstStyle>
          <a:p>
            <a:fld id="{905860C0-E6C5-4280-8236-F4F815AAF4C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317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860C0-E6C5-4280-8236-F4F815AAF4C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94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.svg"/><Relationship Id="rId7" Type="http://schemas.openxmlformats.org/officeDocument/2006/relationships/image" Target="../media/image7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8468" y="943058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066800" y="227046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782600" y="528037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578516" y="192322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4AA85A-2EDB-2D8B-A2B6-53F6D348A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594" y="1406332"/>
            <a:ext cx="16002000" cy="85809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358766" y="2481235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332635" y="2812797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  <p:sp>
        <p:nvSpPr>
          <p:cNvPr id="18" name="Freeform 15">
            <a:extLst>
              <a:ext uri="{FF2B5EF4-FFF2-40B4-BE49-F238E27FC236}">
                <a16:creationId xmlns:a16="http://schemas.microsoft.com/office/drawing/2014/main" id="{509367BB-043C-4C2F-B77F-681370B9C199}"/>
              </a:ext>
            </a:extLst>
          </p:cNvPr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7B2FF6A-9E14-45F3-8D50-0FBA47B94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8383" y="4812191"/>
            <a:ext cx="4010585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17134" y="857250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Engine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100B42-A076-8E27-E2AE-035322D67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913" y="4374607"/>
            <a:ext cx="8362275" cy="7037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7FD085-E31E-09E9-D5E4-23DB1D2C5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94" y="5288109"/>
            <a:ext cx="7100311" cy="6058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957844" y="127477"/>
            <a:ext cx="11101556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7511796" y="4056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8203508" y="2645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5518263"/>
            <a:ext cx="7916380" cy="38295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0CF55E7-EA96-FCB1-9412-84DF0A2B3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99" y="4457700"/>
            <a:ext cx="8158701" cy="55987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98523AB-1865-1592-2278-6AB1BBEBF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843" y="1257300"/>
            <a:ext cx="11101555" cy="30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1066800" y="247777"/>
            <a:ext cx="166658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438400" y="3373842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6739EF69-972A-93AF-0CF1-9953B3B6C365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3" name="Group 11">
              <a:extLst>
                <a:ext uri="{FF2B5EF4-FFF2-40B4-BE49-F238E27FC236}">
                  <a16:creationId xmlns:a16="http://schemas.microsoft.com/office/drawing/2014/main" id="{7527DF94-7BC2-F294-F18B-5627EFFD3273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89DC69E0-C09D-99A3-6B03-AF6A1C30B34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6365683B-A7D1-3E5D-B291-F8C6C56CCFD3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DDF8B1FB-5CD4-F9C8-40B7-CD744FE12633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318190D5-4D2D-A79A-F5AF-70A0F52E3A38}"/>
              </a:ext>
            </a:extLst>
          </p:cNvPr>
          <p:cNvSpPr txBox="1"/>
          <p:nvPr/>
        </p:nvSpPr>
        <p:spPr>
          <a:xfrm>
            <a:off x="1855265" y="419100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1" y="323846"/>
            <a:ext cx="8691062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838200" y="542191"/>
            <a:ext cx="458606" cy="532903"/>
            <a:chOff x="0" y="-79801"/>
            <a:chExt cx="611475" cy="710537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529912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592288"/>
            <a:ext cx="8691061" cy="6048978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3429000" y="8691849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A9E72C4-09A2-4382-B7BE-4AD03FDE399F}"/>
              </a:ext>
            </a:extLst>
          </p:cNvPr>
          <p:cNvCxnSpPr>
            <a:cxnSpLocks/>
          </p:cNvCxnSpPr>
          <p:nvPr/>
        </p:nvCxnSpPr>
        <p:spPr>
          <a:xfrm>
            <a:off x="381000" y="5448300"/>
            <a:ext cx="6361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E85208D-9B82-43DE-AF68-AEC91558D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261" y="750428"/>
            <a:ext cx="8276062" cy="8786143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298808D-0EA8-455F-A6CE-C9A61DB55E5C}"/>
              </a:ext>
            </a:extLst>
          </p:cNvPr>
          <p:cNvCxnSpPr>
            <a:cxnSpLocks/>
          </p:cNvCxnSpPr>
          <p:nvPr/>
        </p:nvCxnSpPr>
        <p:spPr>
          <a:xfrm>
            <a:off x="9982200" y="5143500"/>
            <a:ext cx="0" cy="16001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477E1FE-5489-4D1D-A423-44E9A6391ED2}"/>
              </a:ext>
            </a:extLst>
          </p:cNvPr>
          <p:cNvCxnSpPr/>
          <p:nvPr/>
        </p:nvCxnSpPr>
        <p:spPr>
          <a:xfrm>
            <a:off x="9829800" y="4457700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ACC6091-3C7D-45CD-8B09-3456E4CBFDB2}"/>
              </a:ext>
            </a:extLst>
          </p:cNvPr>
          <p:cNvCxnSpPr>
            <a:cxnSpLocks/>
          </p:cNvCxnSpPr>
          <p:nvPr/>
        </p:nvCxnSpPr>
        <p:spPr>
          <a:xfrm flipH="1">
            <a:off x="757518" y="3904083"/>
            <a:ext cx="4482" cy="62080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553" y="1460784"/>
            <a:ext cx="8763088" cy="7344444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160FF4-0C7E-4C63-AE1B-88827C01C4E9}"/>
              </a:ext>
            </a:extLst>
          </p:cNvPr>
          <p:cNvSpPr txBox="1"/>
          <p:nvPr/>
        </p:nvSpPr>
        <p:spPr>
          <a:xfrm>
            <a:off x="2852758" y="8995310"/>
            <a:ext cx="9206691" cy="110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 </a:t>
            </a: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Formulaire d’identité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AD7137-C894-4586-860E-778D0BBBF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721" y="2019300"/>
            <a:ext cx="4084171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8676534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Modélisation de données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grpSp>
        <p:nvGrpSpPr>
          <p:cNvPr id="62" name="Group 36">
            <a:extLst>
              <a:ext uri="{FF2B5EF4-FFF2-40B4-BE49-F238E27FC236}">
                <a16:creationId xmlns:a16="http://schemas.microsoft.com/office/drawing/2014/main" id="{B3C41FD8-EF40-6568-2DA0-B3BF6590A44E}"/>
              </a:ext>
            </a:extLst>
          </p:cNvPr>
          <p:cNvGrpSpPr/>
          <p:nvPr/>
        </p:nvGrpSpPr>
        <p:grpSpPr>
          <a:xfrm>
            <a:off x="6133370" y="8208692"/>
            <a:ext cx="501600" cy="528991"/>
            <a:chOff x="0" y="-79801"/>
            <a:chExt cx="668800" cy="705321"/>
          </a:xfrm>
        </p:grpSpPr>
        <p:grpSp>
          <p:nvGrpSpPr>
            <p:cNvPr id="63" name="Group 37">
              <a:extLst>
                <a:ext uri="{FF2B5EF4-FFF2-40B4-BE49-F238E27FC236}">
                  <a16:creationId xmlns:a16="http://schemas.microsoft.com/office/drawing/2014/main" id="{8BE41E6E-79F6-3D0A-A2C4-AE900B5609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ECF6F2C0-4023-F9FD-218F-F36686B7E7E6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6" name="TextBox 39">
                <a:extLst>
                  <a:ext uri="{FF2B5EF4-FFF2-40B4-BE49-F238E27FC236}">
                    <a16:creationId xmlns:a16="http://schemas.microsoft.com/office/drawing/2014/main" id="{1B5B0F41-DB5E-F70F-AE6E-AD46CE70829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64" name="TextBox 40">
              <a:extLst>
                <a:ext uri="{FF2B5EF4-FFF2-40B4-BE49-F238E27FC236}">
                  <a16:creationId xmlns:a16="http://schemas.microsoft.com/office/drawing/2014/main" id="{45416F67-9BFE-136E-7EB8-E5A447639AEA}"/>
                </a:ext>
              </a:extLst>
            </p:cNvPr>
            <p:cNvSpPr txBox="1"/>
            <p:nvPr/>
          </p:nvSpPr>
          <p:spPr>
            <a:xfrm>
              <a:off x="29155" y="-79801"/>
              <a:ext cx="639645" cy="705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10</a:t>
              </a:r>
            </a:p>
          </p:txBody>
        </p:sp>
      </p:grpSp>
      <p:sp>
        <p:nvSpPr>
          <p:cNvPr id="67" name="TextBox 48">
            <a:extLst>
              <a:ext uri="{FF2B5EF4-FFF2-40B4-BE49-F238E27FC236}">
                <a16:creationId xmlns:a16="http://schemas.microsoft.com/office/drawing/2014/main" id="{4B349AD0-39BC-AE5F-C723-2AC117EB5712}"/>
              </a:ext>
            </a:extLst>
          </p:cNvPr>
          <p:cNvSpPr txBox="1"/>
          <p:nvPr/>
        </p:nvSpPr>
        <p:spPr>
          <a:xfrm>
            <a:off x="6834802" y="8229681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160FF4-0C7E-4C63-AE1B-88827C01C4E9}"/>
              </a:ext>
            </a:extLst>
          </p:cNvPr>
          <p:cNvSpPr txBox="1"/>
          <p:nvPr/>
        </p:nvSpPr>
        <p:spPr>
          <a:xfrm>
            <a:off x="2653615" y="8995310"/>
            <a:ext cx="9206691" cy="110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 </a:t>
            </a: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Vérification de la disponibilité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0F00B2-4F79-4C53-8127-DAEE2766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31284"/>
            <a:ext cx="7924800" cy="40632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46950C4-13D4-48BF-85DE-A0FE5224E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4651344"/>
            <a:ext cx="8969663" cy="41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9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11007519" y="1461453"/>
            <a:ext cx="3339291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Stripe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DBF2C-93E0-4A4E-89B3-9E05FE54F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20741"/>
            <a:ext cx="7366545" cy="52278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8DB7FEE-07D4-4D8A-BFD1-3F167B88F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46" y="4664852"/>
            <a:ext cx="11154524" cy="51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5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569321" y="2343167"/>
            <a:ext cx="41148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20835"/>
            <a:ext cx="11125199" cy="7045330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2044163" y="7429500"/>
            <a:ext cx="51054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 / commande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D1A66-29E5-430A-B292-98BDA785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66486"/>
            <a:ext cx="7500021" cy="39674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6C6EE9-AE0D-420B-8353-1ABE0ECF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849" y="1454060"/>
            <a:ext cx="7764773" cy="6351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D30B5F-01FF-4C15-960C-1C8B6BAC1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886" y="7877094"/>
            <a:ext cx="7764777" cy="20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6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3810000" y="9184095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70BB12-6217-4244-8BE1-3C897404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866900"/>
            <a:ext cx="8633829" cy="5410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F5A4BD8-3229-4A62-9223-C0BD8B8F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940" y="1714499"/>
            <a:ext cx="8239859" cy="73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>
              <a:latin typeface="Parkinsans" pitchFamily="2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5C2580D1-E015-406B-AC69-6A86FF1A7BAF}"/>
              </a:ext>
            </a:extLst>
          </p:cNvPr>
          <p:cNvSpPr txBox="1"/>
          <p:nvPr/>
        </p:nvSpPr>
        <p:spPr>
          <a:xfrm>
            <a:off x="1939032" y="3064676"/>
            <a:ext cx="3468343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Code malveillant (script JS) via requêtes HTTP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34506" y="-9022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08910" y="2705400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F48302F5-554E-4688-A1B9-A2872CF39217}"/>
              </a:ext>
            </a:extLst>
          </p:cNvPr>
          <p:cNvSpPr txBox="1"/>
          <p:nvPr/>
        </p:nvSpPr>
        <p:spPr>
          <a:xfrm>
            <a:off x="2171357" y="3351609"/>
            <a:ext cx="3465809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Requêtes HTTP falsifiées via l’ingénierie sociale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r>
                  <a:rPr lang="fr-FR" dirty="0">
                    <a:latin typeface="Parkinsans" pitchFamily="2" charset="0"/>
                  </a:rPr>
                  <a:t>8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88650" y="-979117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>
              <a:latin typeface="Parkinsans" pitchFamily="2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64583" y="216800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040DF08-5B86-471A-9CC6-B7EF1F90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314700"/>
            <a:ext cx="7810782" cy="635547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97D58188-FDA9-404D-AC8F-B1B750CF6CDB}"/>
              </a:ext>
            </a:extLst>
          </p:cNvPr>
          <p:cNvSpPr txBox="1"/>
          <p:nvPr/>
        </p:nvSpPr>
        <p:spPr>
          <a:xfrm>
            <a:off x="2992540" y="2827223"/>
            <a:ext cx="1064726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Code sql malveillant à attention via les requêtes HTTP pour manipuler la BDD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Attaque par force brute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4C7909C8-A73E-454D-B169-2146A706C32B}"/>
              </a:ext>
            </a:extLst>
          </p:cNvPr>
          <p:cNvSpPr txBox="1"/>
          <p:nvPr/>
        </p:nvSpPr>
        <p:spPr>
          <a:xfrm>
            <a:off x="3810000" y="3167642"/>
            <a:ext cx="487680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Tentatives de connexion répétées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BFEF40-3045-43DE-A1FA-027855731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774360"/>
            <a:ext cx="4478402" cy="16645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4572000" y="4320147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Attaque par 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A7EDF1-B700-4649-A272-838EF758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7401236"/>
            <a:ext cx="12492585" cy="657504"/>
          </a:xfrm>
          <a:prstGeom prst="rect">
            <a:avLst/>
          </a:prstGeom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4A3E9B9F-ABC5-450C-A1B3-D400443CE879}"/>
              </a:ext>
            </a:extLst>
          </p:cNvPr>
          <p:cNvSpPr txBox="1"/>
          <p:nvPr/>
        </p:nvSpPr>
        <p:spPr>
          <a:xfrm>
            <a:off x="3810000" y="3167642"/>
            <a:ext cx="822960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Tentatives de connexion  par listes de mots de passe courant</a:t>
            </a:r>
          </a:p>
        </p:txBody>
      </p:sp>
    </p:spTree>
    <p:extLst>
      <p:ext uri="{BB962C8B-B14F-4D97-AF65-F5344CB8AC3E}">
        <p14:creationId xmlns:p14="http://schemas.microsoft.com/office/powerpoint/2010/main" val="371345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  <a:endParaRPr lang="en-US" sz="4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3642"/>
              </a:lnSpc>
            </a:pPr>
            <a:endParaRPr lang="en-US" sz="4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Access control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C474CE6-6B0F-58CA-5548-A68046AA3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77" y="6691643"/>
            <a:ext cx="12429562" cy="6804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003EFAF-477A-6E7B-BCBC-4E1EEA36A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677" y="7540874"/>
            <a:ext cx="10219312" cy="67409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CE7A681-CD95-6321-7849-DBC731998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677" y="8420564"/>
            <a:ext cx="13576486" cy="65905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DEA8E09-E62A-A4DF-15FF-7586C1C42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6369" y="4188614"/>
            <a:ext cx="10546177" cy="1909771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E9CE69B7-751F-4313-9BA7-833609CEBED7}"/>
              </a:ext>
            </a:extLst>
          </p:cNvPr>
          <p:cNvSpPr txBox="1"/>
          <p:nvPr/>
        </p:nvSpPr>
        <p:spPr>
          <a:xfrm>
            <a:off x="3810000" y="3167642"/>
            <a:ext cx="822960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Mesures de sécurité supplémentaires</a:t>
            </a:r>
          </a:p>
        </p:txBody>
      </p:sp>
    </p:spTree>
    <p:extLst>
      <p:ext uri="{BB962C8B-B14F-4D97-AF65-F5344CB8AC3E}">
        <p14:creationId xmlns:p14="http://schemas.microsoft.com/office/powerpoint/2010/main" val="240673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32903"/>
            <a:chOff x="-112423" y="-68517"/>
            <a:chExt cx="827506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710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0" name="Image 9" descr="Une image contenant cercle, Caractère coloré&#10;&#10;Description générée automatiquement">
            <a:extLst>
              <a:ext uri="{FF2B5EF4-FFF2-40B4-BE49-F238E27FC236}">
                <a16:creationId xmlns:a16="http://schemas.microsoft.com/office/drawing/2014/main" id="{BC797D3A-2EFA-5720-7D91-DBEF253DA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83798"/>
            <a:ext cx="5867400" cy="4119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486400" y="907220"/>
            <a:ext cx="488606" cy="532903"/>
            <a:chOff x="-40000" y="-79801"/>
            <a:chExt cx="651475" cy="710537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-40000" y="-79801"/>
              <a:ext cx="611475" cy="710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10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015" y="5143500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1114" y="5375270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5026707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4615" y="1866900"/>
            <a:ext cx="56015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452423" y="2039969"/>
            <a:ext cx="17907000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MERCI !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38C78338-E34C-457F-8D2A-19FAF79B781F}"/>
              </a:ext>
            </a:extLst>
          </p:cNvPr>
          <p:cNvSpPr txBox="1"/>
          <p:nvPr/>
        </p:nvSpPr>
        <p:spPr>
          <a:xfrm>
            <a:off x="8405396" y="8235875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</p:spTree>
    <p:extLst>
      <p:ext uri="{BB962C8B-B14F-4D97-AF65-F5344CB8AC3E}">
        <p14:creationId xmlns:p14="http://schemas.microsoft.com/office/powerpoint/2010/main" val="238297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>
              <a:latin typeface="Parkinsans" pitchFamily="2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>
                <a:latin typeface="Parkinsans" pitchFamily="2" charset="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2" y="2495435"/>
            <a:ext cx="4358021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8" y="3659478"/>
            <a:ext cx="6492039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02376" y="3937686"/>
            <a:ext cx="6084424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491554" y="3659478"/>
            <a:ext cx="7499487" cy="4455822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4112641"/>
            <a:ext cx="6615648" cy="367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921234" y="2751431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367340" y="3905725"/>
            <a:ext cx="6900281" cy="1009175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0668000" y="4177247"/>
            <a:ext cx="6746857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>
                <a:latin typeface="Parkinsans" pitchFamily="2" charset="0"/>
              </a:endParaRPr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18" y="4899873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>
                <a:latin typeface="Parkinsans" pitchFamily="2" charset="0"/>
              </a:endParaRPr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316</Words>
  <Application>Microsoft Office PowerPoint</Application>
  <PresentationFormat>Personnalisé</PresentationFormat>
  <Paragraphs>136</Paragraphs>
  <Slides>33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Parkinsans</vt:lpstr>
      <vt:lpstr>Akzidenz-Grotesk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</dc:title>
  <dc:creator>Lily</dc:creator>
  <cp:lastModifiedBy>Laury RENAU</cp:lastModifiedBy>
  <cp:revision>128</cp:revision>
  <dcterms:created xsi:type="dcterms:W3CDTF">2006-08-16T00:00:00Z</dcterms:created>
  <dcterms:modified xsi:type="dcterms:W3CDTF">2025-05-24T10:37:50Z</dcterms:modified>
  <dc:identifier>DAGft9RhVaU</dc:identifier>
</cp:coreProperties>
</file>